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85" r:id="rId3"/>
    <p:sldId id="289" r:id="rId4"/>
    <p:sldId id="294" r:id="rId5"/>
    <p:sldId id="260" r:id="rId6"/>
    <p:sldId id="295" r:id="rId7"/>
    <p:sldId id="267" r:id="rId8"/>
    <p:sldId id="292" r:id="rId9"/>
    <p:sldId id="29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48"/>
  </p:normalViewPr>
  <p:slideViewPr>
    <p:cSldViewPr snapToGrid="0" snapToObjects="1">
      <p:cViewPr varScale="1">
        <p:scale>
          <a:sx n="101" d="100"/>
          <a:sy n="101" d="100"/>
        </p:scale>
        <p:origin x="8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200" d="100"/>
          <a:sy n="200" d="100"/>
        </p:scale>
        <p:origin x="1440" y="-3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0E3D3-AB1F-6E46-AA3B-3AC1703AFE2A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1796D-71C4-DA4E-8B6C-42FE6AB56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0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GottaGo</a:t>
            </a:r>
            <a:r>
              <a:rPr lang="en-US" dirty="0"/>
              <a:t>! campaign advocates for a network of open, safe, and accessible public toilets in the city. </a:t>
            </a:r>
          </a:p>
          <a:p>
            <a:r>
              <a:rPr lang="en-US" dirty="0"/>
              <a:t>Since 2013.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1796D-71C4-DA4E-8B6C-42FE6AB562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75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1796D-71C4-DA4E-8B6C-42FE6AB562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4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EVERYONE is affected (100% of population)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1796D-71C4-DA4E-8B6C-42FE6AB562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3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620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two requests</a:t>
            </a:r>
          </a:p>
          <a:p>
            <a:endParaRPr lang="en-US" dirty="0"/>
          </a:p>
          <a:p>
            <a:r>
              <a:rPr lang="en-US" dirty="0"/>
              <a:t>Signage</a:t>
            </a:r>
          </a:p>
          <a:p>
            <a:endParaRPr lang="en-US" dirty="0"/>
          </a:p>
          <a:p>
            <a:r>
              <a:rPr lang="en-US" dirty="0"/>
              <a:t>Porta-potties in sports fields, and splash pads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1796D-71C4-DA4E-8B6C-42FE6AB562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7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14 public buildings (Parliament Hill, National Gallery, NAC, City Hall, Archives, Supreme Court, Library, etc.) in downtown Ottawa with no street-level signs about where to find the toilets or when they are open.</a:t>
            </a:r>
            <a:endParaRPr lang="en-CA" dirty="0"/>
          </a:p>
          <a:p>
            <a:r>
              <a:rPr lang="en-GB" dirty="0"/>
              <a:t> </a:t>
            </a:r>
            <a:endParaRPr lang="en-CA" dirty="0"/>
          </a:p>
          <a:p>
            <a:r>
              <a:rPr lang="en-GB" dirty="0"/>
              <a:t>There are another 7 commercial or other buildings in downtown identified on the Ottawa Tourist Map as having a toilet for public use but again have no street-level signs.</a:t>
            </a:r>
            <a:endParaRPr lang="en-CA" dirty="0"/>
          </a:p>
          <a:p>
            <a:r>
              <a:rPr lang="en-GB" dirty="0"/>
              <a:t> </a:t>
            </a:r>
            <a:endParaRPr lang="en-CA" dirty="0"/>
          </a:p>
          <a:p>
            <a:r>
              <a:rPr lang="en-GB" dirty="0"/>
              <a:t>Ottawa has one million residents and 10 million visitors every year - how do they easily find a public toilet? </a:t>
            </a:r>
            <a:endParaRPr lang="en-CA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1796D-71C4-DA4E-8B6C-42FE6AB562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9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/>
              <a:t>There are 21 “hidden” PTs in downtown Ottawa, but zero signs.</a:t>
            </a:r>
          </a:p>
          <a:p>
            <a:r>
              <a:rPr lang="en-CA" sz="1800" dirty="0"/>
              <a:t>Public bldgs. – NAC, National Gallery, City Hall, etc.)</a:t>
            </a:r>
          </a:p>
          <a:p>
            <a:r>
              <a:rPr lang="en-CA" sz="1800" dirty="0"/>
              <a:t>Commercial bldgs. – </a:t>
            </a:r>
            <a:r>
              <a:rPr lang="en-CA" sz="1800" dirty="0" err="1"/>
              <a:t>eg</a:t>
            </a:r>
            <a:r>
              <a:rPr lang="en-CA" sz="1800" dirty="0"/>
              <a:t>: hotels</a:t>
            </a:r>
          </a:p>
          <a:p>
            <a:endParaRPr lang="en-GB" sz="1800" dirty="0"/>
          </a:p>
          <a:p>
            <a:r>
              <a:rPr lang="en-GB" sz="1800" dirty="0"/>
              <a:t>Ottawa has one million residents and 10 million visitors every year - how do they easily find a public toilet?</a:t>
            </a:r>
          </a:p>
          <a:p>
            <a:endParaRPr lang="en-GB" sz="1800" dirty="0"/>
          </a:p>
          <a:p>
            <a:r>
              <a:rPr lang="en-GB" sz="1800" dirty="0"/>
              <a:t>There are a number of downtown maps,(and APPs) including </a:t>
            </a:r>
            <a:r>
              <a:rPr lang="en-GB" sz="1800" dirty="0" err="1"/>
              <a:t>PTs.</a:t>
            </a:r>
            <a:r>
              <a:rPr lang="en-GB" sz="1800" dirty="0"/>
              <a:t> But they have conflicting information. </a:t>
            </a:r>
          </a:p>
          <a:p>
            <a:endParaRPr lang="en-GB" sz="1800" dirty="0"/>
          </a:p>
          <a:p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F69EC-38A6-4DD6-8636-7AB9051FF1A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7032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0700" y="10287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$5.00 - $50.00 per sign, depending on how fancy you want.</a:t>
            </a:r>
          </a:p>
          <a:p>
            <a:r>
              <a:rPr lang="en-US" dirty="0"/>
              <a:t>Average= $22 apiece.</a:t>
            </a:r>
          </a:p>
          <a:p>
            <a:endParaRPr lang="en-US" dirty="0"/>
          </a:p>
          <a:p>
            <a:r>
              <a:rPr lang="en-GB" dirty="0"/>
              <a:t>Providing signs themselves is a relatively small cost to the city. (We recognize that installation and maintenance is a challenge &amp; involves additional cost)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1796D-71C4-DA4E-8B6C-42FE6AB562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42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9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Thank city for 10 (2018 and 2019). </a:t>
            </a:r>
          </a:p>
          <a:p>
            <a:r>
              <a:rPr lang="en-US" sz="2000" b="1" dirty="0"/>
              <a:t>Adding 10 more would expand coverage. (to 20 out of 650 sports fields)</a:t>
            </a:r>
          </a:p>
          <a:p>
            <a:endParaRPr lang="en-US" sz="2000" b="1" dirty="0"/>
          </a:p>
          <a:p>
            <a:r>
              <a:rPr lang="en-US" sz="2000" b="1" dirty="0"/>
              <a:t>This is a public health issue – players (and onlookers) drink lots of water. With no other options, what do they do? The bushes become a </a:t>
            </a:r>
            <a:r>
              <a:rPr lang="en-US" sz="2000" b="1" dirty="0" err="1"/>
              <a:t>pitrie</a:t>
            </a:r>
            <a:r>
              <a:rPr lang="en-US" sz="2000" b="1" dirty="0"/>
              <a:t> dish of potential diseases.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1796D-71C4-DA4E-8B6C-42FE6AB562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57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Thank city for 10 (2018 &amp;2019).</a:t>
            </a:r>
          </a:p>
          <a:p>
            <a:r>
              <a:rPr lang="en-US" sz="1800" b="1" dirty="0"/>
              <a:t>An additional 10 expands coverage. To 20 out of 79</a:t>
            </a:r>
          </a:p>
          <a:p>
            <a:r>
              <a:rPr lang="en-US" sz="1800" b="1" dirty="0"/>
              <a:t>Total # of splash pads: 79</a:t>
            </a:r>
          </a:p>
          <a:p>
            <a:r>
              <a:rPr lang="en-US" sz="1800" b="1" dirty="0"/>
              <a:t># of wading pools: 56</a:t>
            </a:r>
          </a:p>
          <a:p>
            <a:endParaRPr lang="en-US" sz="1800" b="1" dirty="0"/>
          </a:p>
          <a:p>
            <a:r>
              <a:rPr lang="en-US" sz="1800" b="1" dirty="0"/>
              <a:t>A splash pad full of small children – where there is no toilet – where do they go? </a:t>
            </a:r>
          </a:p>
          <a:p>
            <a:r>
              <a:rPr lang="en-US" sz="1800" b="1" dirty="0"/>
              <a:t>Do we need to elaborate?</a:t>
            </a:r>
          </a:p>
          <a:p>
            <a:r>
              <a:rPr lang="en-US" sz="1800" b="1" dirty="0"/>
              <a:t>It’s a clear public health hazard.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1796D-71C4-DA4E-8B6C-42FE6AB562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50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cost – depending on whether there is cost recovery ($6,000) for sports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1796D-71C4-DA4E-8B6C-42FE6AB562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80028-CA64-B04E-B54E-5E3ABD640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C4D3C-733E-4E48-9CBD-95DCC5FA6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10073-8838-424B-AB8F-A0F307E44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29E6-478E-8B4C-99F6-C8522A9FC668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F44B9-28F9-4B49-9620-B2A30643E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FDEE6-70FF-E042-BADB-04DEB16E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4592-A5FC-3E42-A740-C3B15F397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4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CE5DF-7D30-DD4F-8EDF-A4D1F6B5E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B126C-AEE5-CB49-8565-BB24653AB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50556-48BB-574A-9DB6-C77CA5D19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29E6-478E-8B4C-99F6-C8522A9FC668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9C914-F1C3-5E4D-A324-FE7AEDEDE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CAEA5-ABB9-3D4A-951C-D965612D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4592-A5FC-3E42-A740-C3B15F397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4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19078F-F335-DD47-8084-6C2E8649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A4A62-8A56-4D42-8831-75EC7E83D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A3125-C230-B64A-BDA3-62CB7BF5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29E6-478E-8B4C-99F6-C8522A9FC668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37413-F471-E24E-98E8-A661C378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AA357-4954-FC46-AB64-ADD86264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4592-A5FC-3E42-A740-C3B15F397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7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B66A8-B3FE-474D-A582-5BC4655D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DB8FB-0C2F-2941-8C24-6C6B674DE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794FE-E4E3-5C46-B628-EF780E40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29E6-478E-8B4C-99F6-C8522A9FC668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3E71E-AFBA-A647-8396-973BAEFC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4C729-68DC-E04B-822C-1111DD1C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4592-A5FC-3E42-A740-C3B15F397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7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C5FA7-305A-5947-A81C-99FB4B5E1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65B9C-300B-FA45-9130-DCCB3697A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40F5A-40EC-4043-A9D4-749ED96E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29E6-478E-8B4C-99F6-C8522A9FC668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F710A-9AF7-BE49-98D6-047C6D56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0379F-0F4A-1140-BED6-8B5C136E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4592-A5FC-3E42-A740-C3B15F397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8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6E4CE-86F2-B845-8C9A-E682382C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C086F-7343-EE4D-89A7-227D621E1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5C0ED-3E02-4E41-BF66-3D4192843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AC4EA-AEA7-6747-8050-84AEA9FC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29E6-478E-8B4C-99F6-C8522A9FC668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F8917-97F7-6F42-930F-DF5431F1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FDE4A-74FC-9443-9BC0-6821C037C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4592-A5FC-3E42-A740-C3B15F397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7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324CB-D83C-1848-A43F-28E0BC880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1ED26-EF6B-BB49-8AD1-263EA9020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35D03-E58F-494D-AB93-327ECBF29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99C933-8336-2C43-8457-303971EED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1F1CE-785E-7F4F-9486-C48BFE798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0E70C3-8AF0-294A-B1BF-A4B96034C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29E6-478E-8B4C-99F6-C8522A9FC668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E31875-E439-044A-A959-36EEE0211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536E0-5170-B34C-B63B-8CACF7AC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4592-A5FC-3E42-A740-C3B15F397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2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66CD8-906D-864C-AA4F-3709850C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08360-A30A-794A-9DC7-538CE070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29E6-478E-8B4C-99F6-C8522A9FC668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1F799-3674-904B-BC6C-EA327C40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BE5CB-ED8E-5B4B-AFA5-053A4B53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4592-A5FC-3E42-A740-C3B15F397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0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D5DA7A-DE43-E34E-9033-BFFCC766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29E6-478E-8B4C-99F6-C8522A9FC668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3C2CA-19FD-C548-A39B-67AF034E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53EB3-D0C7-D846-A03F-D3DD010C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4592-A5FC-3E42-A740-C3B15F397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2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167E2-7A8F-1A45-B3F2-A6D775B59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E0BEF-B7AF-6C41-9347-5383BFB57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3A455-77DC-0845-B037-7E9A2353B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EDCC3-4DE5-E745-B579-A00F0113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29E6-478E-8B4C-99F6-C8522A9FC668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F7F61-A9C9-5243-96FD-38B8EDEFB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DB6B1-8A7A-C348-BDC4-1EF9ED47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4592-A5FC-3E42-A740-C3B15F397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0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9AC9-A48E-C74D-BBBE-ECE2DAE0F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83C437-ED4A-B846-B80E-0456E11D4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A6D04-82CF-AB4E-B2DF-F6E68093E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B311F-1B86-6E40-AFCB-564DC3C55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29E6-478E-8B4C-99F6-C8522A9FC668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B965C-2047-8D4D-99F5-EA34A91D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32A52-4857-4F46-9DCE-1BC1A887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4592-A5FC-3E42-A740-C3B15F397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3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F9D1B-1B18-434B-B099-DE762E192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970F3-EE10-F14F-891C-3A9294EF2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511DA-9EB6-C247-AF05-51D3E6060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C29E6-478E-8B4C-99F6-C8522A9FC668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0BC4E-929D-A440-9FDD-3680C9F2B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5DB52-3A95-494B-A4F3-8B48AA935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14592-A5FC-3E42-A740-C3B15F397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1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56" y="643467"/>
            <a:ext cx="6242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2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938338"/>
          </a:xfrm>
        </p:spPr>
        <p:txBody>
          <a:bodyPr>
            <a:normAutofit/>
          </a:bodyPr>
          <a:lstStyle/>
          <a:p>
            <a:r>
              <a:rPr lang="en-CA" b="1" i="1" dirty="0"/>
              <a:t>Public</a:t>
            </a:r>
            <a:r>
              <a:rPr lang="en-US" b="1" i="1" dirty="0"/>
              <a:t> toilet availability is not only a human dignity issue and an indicator of civilization, it is a</a:t>
            </a:r>
            <a:br>
              <a:rPr lang="en-US" b="1" i="1" dirty="0"/>
            </a:br>
            <a:r>
              <a:rPr lang="en-US" b="1" i="1" dirty="0"/>
              <a:t>sound economic strategy.</a:t>
            </a:r>
            <a:endParaRPr lang="en-CA" dirty="0"/>
          </a:p>
        </p:txBody>
      </p:sp>
      <p:pic>
        <p:nvPicPr>
          <p:cNvPr id="6" name="irc_mi" descr="http://www.world-guides.com/images/ottawa/ottawa_canal_parliament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1905" y="3717032"/>
            <a:ext cx="468051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158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sfpublicpress.org/files/news/20110317-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1628800"/>
            <a:ext cx="4038600" cy="269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rc_mi" descr="http://bladderandbowelfoundation.org/uploads/files/jcw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528" y="4049688"/>
            <a:ext cx="3816424" cy="2331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362" name="AutoShape 2" descr="data:image/jpeg;base64,/9j/4AAQSkZJRgABAQAAAQABAAD/2wCEAAkGBxQTEhUUExMWFhUXGBoaGRgXFxoYIBkXHBoaGhwcGBkcHCggGBolHBwXITEiJSkrLi4uGB8zODMsNygtLisBCgoKDg0OGxAQGy8kICQsLCwsLCwsLCwsLCwsLCwsLCwsLCwsLCwsLCwsLCwsLCwsLCwsLCwsLCwsLCwsLCwsLP/AABEIAQwAvAMBIgACEQEDEQH/xAAcAAACAgMBAQAAAAAAAAAAAAAEBQMGAQIHAAj/xABCEAABAgMGAwYDBQcDBAMBAAABAhEAAyEEBRIxQVEGYXETIoGRocEysfAUI0JS0QcVYnKS4fFTgrIWM0PCk6PSJf/EABoBAAMBAQEBAAAAAAAAAAAAAAECAwAEBQb/xAAqEQACAgIBAwMEAgMBAAAAAAAAAQIRAyESBDFBEyJRMmFxgbHwBZHBFP/aAAwDAQACEQMRAD8A6am3AgoOZyIiQYknDiJpp6RBemFYQpJSK5p57xDeAmIUDWmZGRAjh5OLd7+6HqwyWrECS9BQk/iEES7Wpkglya0hUbZ/EwIrs8H3ROSXJIChQOKN+sTjlufGLozWhpZZBSSpRqdNBHrfY0zksSd6UjybYCWDk+nnAd8uZJUks36x3e3i0tiFdtylyZ3ZoQlRNHLmjbxqiyvJWVZpGRHvHrHbppI7uIqBCjR+R6Q2vObNRKQ6ELOqRtziVxpuWl/AtC3hiciTK7QkYlOzvpk20ZJVNxKWC4D1bPRuUKpk42oy0IliX2XdUdIst33JiR3lFR/M7eDbRN41kXFbSGF1iklaykqIVmlwztz2goSFpUMM0FSnokt1BfKGtlscqRUr7zMMR05CKrealKUVZqOeGjRKcMeKKSW/ybbNJs6pBmGhevygiVbyUEOGfNq/4hYpQZmq2peIppKMIo6gaPp7RxRbt0MZtUhKn7Q7kHY+8YuiwGagpxBRrTI0yiaXd86ckd0mWKPTMc9IGXbptmmKCllKMKnOEaB6HzjvwYXqUloVsFtSezn4FshkuRlXbnDLgyyoJWtRbCXSknflkesc64l4km2uYVMEBmZNCQBqdzWK9MtK05KNNjHTDHGE+SG42jq1pC1LUygHUWO42hlZELCCN9Bp+scuurimZMKJU5YZ6LOYOjnURfDaplKDu/Exzjg6jHkU7XkCQfOsasWNBNMxv0gixpXVRVh2GvjHkTArAWAJ2PtE0uUlSwlTpS9TWOWHJyryMO7qEtCQFuuhONO2oLZQz/eiQwSUkD8xrCJVnIKxLDgavAKlLGojufU5IquIqihhalKohCQFEgKTTzeGAnlcvApPwjCpw7GNbzSlilSHWB3VpzBgNVpVLAcMFMSRvDzlw0t/gbuB2iUKkAhwzZAHeGFwJehAOv1ziO9FghLOC9RvGUBQHdahjic2sqb/ADobwP7R3MJCfLIczGPtCSCFfCS1RnEItGIpCls+YSadIItFmSCHNNo9aErft7EmK1zUJmqShQQMLUAfw2hWqap1AKKzvWHC7kldoZxJNKipcc4Rz7VLC1GUSags2gzptE+oxrJSkwJ0GXRI7RRKyEpB0oVdYdIvyQF9kk1GwJitKtnfVRSUkA1Bz2bOBp14SZIxBDKZix3iOJ+l7Yx3/f7sZ7Gl7zV4iQcQej6AmK1abRgJmJViSSXTq4guXxUhfcCEhmLkOfEvGEWeXaF1ZLnSgB5QZ9G5b8sFgMy0hWFaUKcivWNCEGUZpmKSvLCQ9OukNZSFCaxTSUe6l2CwNSYkEpeJXdlhKwptcJelC2uoh8PRpbqwORHdV62hMpkSh2YBoaAnfcPnFT4mvaaqVgVVS1FvxFtqZw443QsSkrSszEpT944wuaAEgZpFaHflFe/Z8lM2ZOmLr2eFg34jiYgdAY6dx1seEL2VWfYZqEupCkvuCIAnDcfX00dutE0KGiknxBit31YpWApShIpoGifMtwORzw0dc4elTTZbMpcoqlTEoU6fxUrXdxHKb1QyykaR2zgkTE2FKFFJShCcIf4SRmfF8oe1qyEkO7juwLwuh64g9Dh2J3h5eF1y0EHFhxFgDUPFesNuXJUSQkhKcSQS7jXCd4ZWy+VWiWnBKV3snGuldIWLhf3FMWuymQoMKFqvprEVol2dRcrL8oFvGfaFISJgSwo+ZB1rCs2RQyeOXNlivpHSZZp9tUS5qMso0VKBDEhjEBmOKOeXON5yMnYPvpHmNym7K0eTZ2SUgkjQHflA6rcASC+RFI2tCqYXbOrxWbTMMtRYl1DWpgR3L3Mz0i53baEhLqS+QHzh9PAUAT5RU+H5yjLFG5b8zDS3KXNQ2ejAtXePR6bNx9rd/ok0E3jPUElIASk+LiEchCO1CikvUULCCrFOmLHZqFRRjnEiLsAJMyqEpKmBZyBGnyyzTVg8C/iK0JSsijgM/X5xz+2kqKlE90OG5/Xzh9faVF8WY2OkKpdmxlLamtI7bUR4xK6VzPiBSEqYZGnI6/5h7cl51w8wHenKvjBM+4yUgMwBjW03YEJ+7EJ6tD+novN3oBQXbnz8Yitc0CgctoE+5oPqkKuG7wKpRBoQSGfURDaZsxQIKiBqABXlStY64ZFRFxGFpEudIKJiXSoVD6fFnTXbaFdz2KUiSoEBKZhfZkt3a71z3Metc8CTMGRBSiuyiE/IxsZaZiQk0YiJZ59i2FeQSdYjZ5S5kuYV4iAl6uXbPWnyhPPNpf7wOPzjCw8GBhlxBajgEt/h0AYnpoBCe+rxUJQxqAYbv/kxBlqKXxDMHaPR6j+5+t46rwUlMyxykmYyilIUCPAeYEcruOzJnLWtZDu4B236ZDwjo3BVoCZSiCFBKmBfPIBqVGdQf1h5Y20q7o5ZbL9YrsrR1FAZOXpBqZapMpSmwgVwlq+MK7La0lYPwBQCgxbm4iXiK+lIACmXLI73drEMck9ydMBHIu8zElaiUg1AfQ5NAigU90FwNSYImX20gqIAQwGFOm0LBe4mAESydMtRE8qx3oKbGkm0pFQdWhgpQUGIxex3jm8i3TjMALhIAL0oDRs60iz/AL8RLS6l5inM5Zax56jOHYCkWIWWWalR1owy/UxoeG7NMUFrdSqN3mq+wgCxW8TA4HOtC3Q6xJItVX1fJmh8eeMH7oIa7HxlS0UCafXpECZ0pJBCdmgEW51VZzoI1mrUMgKfKK5Ori/or/RhvKKHJCQ6g6jRzE0q1JFAD4wlsloIDMWbODbIsEnfp9UjpxdQpVvZqRXr7kJxd4MklgXFcR89RAFikByHdotvEF1GZLSpIdSDiA3oRlqYq13y2JJFQa8zXPY5RefbZSHcGvi8+zIQkOo50dhvyhVxFZ5ykyQgd1WZyZVMx5xZbbMQlBUwOvMmEd93ifs5SpSMShkKlJOTD6yhUVrQfwQVWWd2a8K+1FeRDVHhDW/rMBNXhSGxAU6A02qTFQ4TK586SkuCorS6swkIUSTzYRcjMcsdfbKvSvgY6MO+/g5siqRWr6RjlTGDkh9HdJBHvC+TaXSC9Wh/bVYeZr4fpnFYt9iCgSheA1JBFG3GoHnyg5cbfYOOaWmYt1rUoVLwkn3SiYrGpL9VFi3J2MOpFjoylhRGwPzIFOcC3pMCQKCj86efWJwxtbY85p6RCLulqLYEEO+QIBpl4NBSQorRJlu61iWljqruu3IP6wHItCgpRCu6GbIh8IxNoRiduTRYv2YWPtrauca/Z0OP51ulPoFw6lukTcXVstVou0hOFKScIoOY2hReNoeWAe8clBOYiwTr7mLCkJlBwDWoYRRbZIXioGOpCs44HCEVS2LbMfae0GHEQBps24iy2OWoISzZRWbvlKRNVhwkvXWnKLZZ5owjIcmjnyvwgo5TKE0pJcUIzz5Q3uuaZsxPaLCyO8MRCACNOdWgSzUGQPjGrDbTUR1SV6Aoj83pNlTR2hSQoZS67+sG/wDVKBJMwBQJYAYgNOdWzis2RclldogqLEBlMHNHPMQAtZSCgGigQctc+kQ9BM1MvCL9fsxKTiWv4tWA15w/l3iysJqWp09o5NYrdMkF0EJpmBWH0++z2ZLEzFoovF8OmQ1ziOTp90gKy+Tr2SkhBoouRV6DR4mN6skEbVH6xzJFrWpICFgrKcOxc6h3rD255s0pEv4VUBCwS5JYV13iUsPEKZdrtv8AJANcL/QhLxHMmTVKMvuFSgCRuGYnatabc4IVLwgJGVG6j6Ma2RWJUzksf8Ex6eHH6apuyiQsuq9e1lIE9ITMUkuNDhUUuNnZ25xKVykIy5USzxWr0krUyu0KSAVj4mLMTqMhiyzcRHNtKpzrLpSkfFUAaGie85J02Gcerl6BqdY/JLH1fsuQFa7ynInA2dRl4FuVgsdsKd3eumm8W+yX7Mm1ondh+sVGYTMmBkqQlJSCCguQ4/pFItFmkBAG2R+usSz45YUl8mhP1G2GqU5Jq7QBapiUpJJYFnrrn7QZLoK8xCWbdhtKAkqyU6hVyAVJYN5/7YlicpTSGnUYtgV637IkpCnK8RwgIFQNcTlhAdoUmfKM2WvuksRqNwRp/eFHFF2qloAIdGNLk0Z91aDm0F2CWZcoygMKDUgVJJ3J1yEVzRcHTBiamrN514JAwpBi5/svtolSbXMDO8qhyKQF6+Jigqu9ZIABUrYbxfrmu77HLwKUJgV35mHIlgMIfNv1jklLgrKSlfcKvbiREwMgYFF8RBIBB0aE15XiSkDC53DsekMJ81BJWEAANQtUGFt43iT3cDJJp4bRyOXN2SM3VZ1TFv8AC4cO4fpD2fZgDUknqYQXTexQcNVAaNkYs8qaFB/nEMjaYUc7l0EbJ6xiW+5jNX/tHeE8osd4GnI71R5QSRUUEeWiuXrAMRFG8ESpVG8ogWgkjbWDJSgC0KzGoQzNTmN4f3EVl5q8RqEoJyyIU3PKulYiuC5+3UVKBEpOZFHNO6D0qYs1+W5CZQQJYADBIbu7MPDfaO/oumbksjX4JZZqqIUXgFkEfmwnr9NG1yn7yeNlpH/1iK8hYlTpctmxkeBB+RJVXptFn4cAeYo/imE+qk/+sJ1GPhOl28FscuUSmhADjCWatSe6pWW4DUbq/PTtimSQMnUqpYYgpVT0FfOGXYIVLkTq/AEkDMkGmH+LPzhTLQVSMLMe0KS9MwSSD+Krmm8fRuKbUvg8xSaTQJZJ09aDMUtSUAJDDNRFEpHM1JPzi4LHd8R9esLZdjKJSAA5J1yBL5/LSGCwezzdWF33UAD8xHl/5Fe2L/P/AA6ele2jNrLy1N+XEPL+0C3UCrtGzClDXJyfeCpiqA6A1/lV/kRBcdmLLBoMRAI1AAd+bux5NHP0KXN38Fs79pFe92KmSFoAfGClWJhX+E6FnFc3FYjEkKFRXZstwekN5wUkhCEkpIryO7mnhrCe8puEhxhzdtTuWGf6x1Z+MtWr/JGCkt1o2uvuTFbFNWzof7mH81AUhkM2TnveUKeFpw+0Bw/cV45Ra7VbZSWcCp1yjweqzcZONeDqi9FCtMsBeFX4c6s/OALYtWSFYwGau+gix8cXagoTOR3WLKbUGKjdKCqc4OEJESwyUocicu5ZLgumezlAAP4jUtyEWWRYw34vlAVgtjEOdKe1IfhQ1oY5skrdspFKjkYPIfL3jwrp6mNUs+vpG4I5+kekA8TyNOf9o3eutI9i6+UZKta15f3gBMpERpScUToPl0giyzglaVkUSoKNNElzC99AOqXddsmXKRLI+FIBYkOcyTzJJiK9rJKWkgE8iWIBYgFtc4oN88fJQoYUGtfiB+jBVw8SC1JJRQp+IKNRHb6mWK7lIwxMFmXBMROlqScYCgSolieZTl5RZbnXgl1DF3bman1eBVW1s1AeMC2viKXLSSV5DSvoKwJ5ZZWuQVijBaNblsSpUtKFFylirUAkAlIO7wPOuYBkpWpnf0I8MzEqL7lrllSVkllMDQvVqaQvnSe8CiYsuEHEFGuLVnZjXSOiXWZk+9foRdNia0HWO7jhCcVebkeTwZIkpCAhUwKIDFQDRSr1va0yVMUuFFQSt82ORGimgu6rztCgB2JU4elD4aGkbJLPmx8ntISMcWOdeS72exyCGXMfk7avpBmCzIBwMDmSNTzikrvzDSZIWC2qRlloYTXzemNQ7MEAAukumvlWOJJt0dLcUrRerZeKNFCKrxEorQcJozkxQl2peIlynk5gmVecwAhRK08ix+R+UU9Mk8ll64dtLKChlgZ8mdj7RZbOoHCs1FXSdNvCKdYSSgJSlkliC7Mwp1ZzD5VrXKlqUtJUSO6pJfo+wjzOq92VkUxjMnS5yJkuYe4Unw0Mc1+0iUtRSp6kU1G8XbvWghMlJUtcsgu2usJbRwBbWb7Oo1zBSacqwekh3vsaWwnhicu1TqlsKQSRo2UWidbFlRCQpklnGRaEHCnC1tkzh9zMloLYyoCoGgaOjIsUwD4R5QmfG1LXYaPY42KE1HnGSp9oyE50PlEMl3NI7GEISr6rG4XlGiBG5PSFCbH3iQEdeof0jQLGp1EeKw8AwtvK6ZayVutL5hJoOiSCBFQTaVylky1LSTShq2xYB4uV5W6Wl0qWAWrQqZ9ykFjAlx8Lzlze2mJMqUHIxDvFwwZBqmj1U3Qx39PjySVNbJyklsr113ko2mStalKImINVEv3hSpasXO02BagkIllRUoEuKMS9dBD2wXXKQoNKdTOFKAUo7VI7ofTIw5N4HCAJVNTizb+5Nf4ukehj6H3KUn2IS6jTSKnZbiOCqjjozZCrsTr6QyRZJpqTQgEAAABKfhAqWDv4Aw4skwKclJrk5YPUaHJifOBb0KwHwBCaANUkc2OQEdk8eOcvdElDJOK0wVVrQEEKSF98qroo6pB5CPTL3MquHva6sfE55ekL0Wp3dVakZMFEhzlnr4Qsn4ixD1BJcPzO1AG9YKjCOktCOUm7bL3/ANR2eYlJXLUDt2ZISTriYpCTzMBW+3WLs5gCEY8Bw92r5JfxIzy0inpkieFEkhST+FSmOxY/CXBypTTKFt42coHdckEFyolya16R4M8dZGlo9KM7gmJrxltMIia6bYUrQnCggqAqhJIelFM/nAlpmlSiVZxPYLIpfecpANCNxX0h2xDolllY5QSR+YpYHM0qREaLBawkpSklK0kVqyefWC/2cX4jH9nnqJUS0pagkMS33ZYBnIcE6lto6cqQAABnHiZlKE5X82FKyl8BXeqUsqXmUB3ox1EdAlTNlNAX2cDQc41klbsEk1o0CM2mMkNPtKnoQY3TbVfl9YElWGYTUBMGJsDfiMdmP138r+/cGj54XN5xrMXSAp0xQbFQliBhZxHlS15FRDhxXQ7Q7igcg2WqkbTJ4ycDxhSqyl6uxyd/eCkXUVuUFyAaZFn05xmoruzcg0W1ABqMxlWtYkuiembPCQXcE5HICA03JMUnCkEOynILZPn4w64f4bXKOJaMWKWpgU/iowrmXg43Dktm2POHbrQntLQtKcSlzBJBHwhBKMbbuGD/AJXGcOV2YKmd0EhIc1Ic0clqk1ME2+zCWlMt6pAFNhhT6lzEqpiklZSQ+Z6DTp7R7sI+nGo+f5Ob63bElmmy3GJD90kjEcxibXINDq60omqA7PuknJWYCiMiDk3KEirJixKAbCkin+45+PrFj4TRiQVqJBoEgMNBTxJHrFZy038CRjTSFl+2dCVkpPcQMRFM8gC51Og2ioWi9Zkx3IqQGfXUDoC3jHRuLbOnsjLSAMpi6s5ZgnlQmnN45jbpAQtFHZqfxO58Wp4Q+OVxsSa3REtIqDRyVK/lSS/yhYuYS5KiCXGbc25aDwhta5H3YXrRJf8AICPcephXPkhRqWSMz4E150jPfYC0YkWwpWEpVRT4yRmpTgB+VPMxHxBMw4izjElqitA/PM7QJaClBACjjzoHI11j1+WxK5aQmisSipOeGoZ44OohUuX6OrE9UIphxKyzOUP7b9xIDZ0A65mEthQ81A5/KsOOIu8qUgZk+pUEj5xxvvRUY3jZ02DtOxUZhx4O2whBYZgEPhdSVtVyER0D9mnECrQr7PNWSopxy1qLlSRmknMkCoerBWwhbOsks3bbJOHFNUpPZU1lUFevaf1GKbwdblSiicn45ExKmfNBzHj8P+6EnijOKU9mWj6PlWIJ0B6xIUL0KR4E+8JjfszCFCWAkhwSSaGo0gQ35MWWSoj+WX7qMNGEYqoobZYjLmfnH9P948JUz848orE22T2rOI/oHyEL1W+d/rq/qh6AC2/geXMQkE95CqNsrNPQGo5k7xHa+CpamIDYRhapYaeGZ8YfrvCXQBSnxZAZ5j5tGBb0hypwwqTHgPJKlseirXrwhjKeyAbCBlkwp1h/cnCsuWHwgnCw11rXWGip6WLHJvUQBb7xWE9xIw5Bo3LwwUMkXbLwhOEdAIEva70dtJLqeRimYU0BLYUhTGoCmLfw8oA4XvWbOtSUKDISlSz4UHg5B8IrF58XzTaLSiUye9RTAkgFgA4YVBPiY9X/ABvTxm1NonklSLPb0dzEoEk4vVQbwqIToWWTU1enJ6+8L7LbJs53WsktQqOwJO2dYaXXZCKFaqO2TB88xHqy6yEJNST0CHTylFNMKsiVKJCQ5Y0ZqV9WhygCTLSKYgApiM1EChPgIqfEF4W2yjtZUxKkZHFKSSkHN2ZxEV18ST56FqWtCjiYYUAADCktuMznWB/6sct+DPDNOvI6t1uCsYmkYlKfNqACjjLx/WKPfYKa4S+LECNhlloX9IbWu295JUlgAedTz03gK1ykGQlSqlgSeRc/J46I5FJexkZQcfqQttt4KMoEDmR1DDpnXrGlxXViROtE4Ykyw6UnLEcydyGHKNrFZu1IT+Ek6aedIsKUAXXbCn/UbowyhckmoNoEVujl17TlqZZ/EcVMORydq15wIEMhyTmPpsosV69j9isqkpQlWHCtSUgFS0FSSSQHLkE1iuFeItUJescB0ILlSVygicUkJUlSkFQopmFGO5HnDu75Rm2+zBqfdk/1Awms8tS8KFKJSkMl1vhTnhQkmgoHYNSLBwqg/vKRXZxyCT7kQvkJebutqEJAcu81ZpmorVq22GKBdkpAt06XhoRMSh806obww+EWex1wufHkp3+aRFcvQCXb5S/zYFH+kJPyhuOgWdDuK9B2EsEVSMJc7UGmzQzQQsOmYlPLER7RXLrUE9onCD3nBOxDexhtKmOKyqfzBMatDWErsycipCjuZhjX91PXHKHQvGqjLOUuUDzWowXJlgD8PgFQLZqFaJrh0rfDnp9beMRLtpZyQoNVlV5/XKEyO0Sh07Mr19vlAEwl8yN26NHhLHfkLY/XxAgMwKQ+z+8YtPFrAsBXKmTQhUSnOpNaDLUvEEtQXTCTTNteXKKxwJvsC2X/AIOvYTBaZuFsEosf5tPT1jl1uvBKbQtahTAks7YlAByOfxQdflxzjZpk5KHlpwhSnSGOZ7pLmjZCKRKsx7TApkEg1W4AcFno9Y9XBH0kqFatUzrHCc8GUpYq5DdGBfM5w4ss7vRWuC0tZk0zKq9FENDrE0Tz+6bfydWHUUh/PrLUO6XBDKDguMiNRFN4AUBInJUkY0TiCc/wpDeBSa84bfvEZKLRVv2eze/ORp3Vf8gfaJwvjL9Dya5IuNolJXQijZxVLyR2fdBJRqH0fT61i0TFHTKK1xBUQ+PJKErixckFKNMBs16S0BRl1VUJfJJIeozpXzzgqxXzIl3TaJS5jTFzKBlEnugO4DCsJ7bwpb7PLRbpQV2cxCV4pZxYUkAgTUbNV2IG4jY3VNtlgnW1S0JKVhJSAe8QkBxs/jHdLLyicShxYmlSTa0dhLIeWVTSpTgBFHajkucm1jeXcaRLJCiSkYjR8TVYDSM8FqKLT2ZQ/bS1Ic0YNicUr8IEPpUooWpJESGKqbS0wBynIKBcVD5g7RZuE0f/ANKSodPNFPl6wsv3h9aZyllT9oe0xBBbvklsRPxDaD+Fe5bbPyUgejQk3TQ8I3f4HNkScOJjVgzZFNEmm5HqNoqN+lXaSlEks7PoArL1hxOv6egqkielKErUAkAv8RZ4QXg6koUXZ1AHemkaTdo0a4s6EAXxP8SAdnYn9Y1JJ19Y0QXkyD/CseXZx5otDsTZt4xjBzERxgpOxhgDefZaqJLsWZsJPl5+Ma2bhmbNNSUjdh+oi22Wegf+AqP8dfUmDE3gD/4gkf018Kx5cOmS7nRoUWPhWTLSMYCjqQ9euHOCSmyy6Jko8Ur+WsSWu8JR+IHoFn3hfMtKSe4nCNyqvyjqjGuwGwLjVYN3lKQE9tPwgJThowRQdYQ8U3QhSpYRKGL7w0SHUwJyHIZDaE/EfE06YZVnWEoRLWpWMpU47+aySQe8AMs4iVfBXKl9nNUqZKcYkgpOF1MqhcDCcOeh3ijERYuD5T2UDFLSAqYO8WJONRpBGKKXw/ec11pQntFFJVUEskFsSauCXD12ixXFbu2khRzcg55gtrXJjEsq8lcT8A17TaEwp4Iti/tKgEpEspY6F3YEHMuaf4g6+KPFVl3guXaAV0MtQcckqB9QPIwMa00HI6aOyolsmKTxUouwzNPOLyVd2Khapo+3WamIJmBZTvgOLypEobkWm6iWWzzChCUhU8pSkJGYoA28A3rLQLstmBGAGakswFSkOWG5rFkn8VzD8MpA6gmObce33bF9ogFkTVSwEpEsJUSMIzqDiBFY7EcTNr/vf7MpE1IBJlISE6KLJdzpSrwF+/5U9ZUBgUWdCiHFGoclDpAfFs/CopLHCw01QD7iKuq0BSa0JagGbHN9/wBI1mOl3rbJa5CUiYgrAQcOIPRno7xWJU/s58pf8SP+TQpueSpcwKGSQS51oQw3JJie+ndChor/ANgR7ws9tWFNrsW1SvvZiR/qKfu5FyrxBS3jCTiWQEypbAgYi1Oo9hD2TMSpaywcssElqlIA61B84W8ZrBkowlu+aA6FINfHSHvQo8uxaTIkOCod74TyT+kEqShRZIKf5iT8hGlwy5KZcgLVhTgUe7Tv91x5vD6zqshNVqbmYHKgpWIvsC9A/wDtUfaI1S1gthPl/aLxK+wAf90+GKNjediFO0mHwMbm/g3FD/7UySRKUkbgAeOUL5cyXNBYzSNcm9YmtFnYMVLV/CgFQH9RaIEpKk4UCaVdSw8lADpEigJNuZJBKQUgVKiQfRw0RyeGhMb75QH8je7Q4kXVMpiUqmhwj1dUD8UWv7JZZ1oWEEoSyARidamSmpGWIjLSGVgdHJZN39qLwm1KZMqUkZMccxcwuDyaJODLslWmxzETkYgLTMCVDuqS8uWruqFRrTIuYV3JxJhkWizBkqtMxJUohwUCWECWNQpw4L6t1l4atcyRa02dyJU5RVhbOZh7qquX7uHPWGnu6FiWHh27pdnnz5UpAUSiWpJWSpWGoUH2CsPmOUH227zJSCJQlhSlEsnC5Op5ljAQ7WTbpMwhUtCj2S5jOyVEM+bDHhJJ2iw8RyHRSauarFlkGD1G+cTe4jx1IpF8hwTAvFdkk9jZyEAzVygVKZqrCSlmNWxHPlGL5tqcLA1iCyLE+bZ0iolICl+DBI8xE4yaaKTimjoIWyPCKxZ5ClWvEAaIVkH1SPcwbOvI5HzjW5r2VKmKKCxUkglgdQfCNj+oOT6Rim7JhqxbnT/MVHi4pROlIJIIXIUQ2gmKc7ZRb18VTjTtPQRzTjW8u2nqJU5wpD9Hp6x1bObRfrz4Ws1owzJiFFQSEuFKSSBTvAEORvFI/aDY0ypqEoThSJKQBsAtUXa4rcuZZ0MQ2FKlKUa95L02rHPb9nGdMWVEGqgn+V+tdM94eTVAH1qnJfvKArR6Uf0hdIQlSwFhxi13anqIgumQqeklSqpJFfP66RtOBQphUjLRzmPeIt7sNaGdnm1HIkeAP6MfCAeJ1khA3JiOyWkkkqAS9WBfkfaIrxmYlSxmxHzr8ofwL5LQtbS5IyZBPmQYwmaWiG3LZYT+VKU9CBWIkzfKGQA6XaS+n10h1KsqyAcaByBB9YrIXtEg+ngMKPoBMlIoAI3Ajzx54QYzFJ/a4yrCJbgGZNQAT+FnWS2o7reMXTEIrXHXD0y2S0JlLQkoJLLdi4bMO2umsEx8131da5UxYChMQCQFpyIfPoYst08bLmKs4nsqZIRMlpnEuopWUFIWdSkBScWZC61clje92WqxTiFS0TGAfBMJFQ+oBfwhQrigrOE2RClbO550KDAaTQU6LDO4hJzU/I+3OJpd9gpoo+dRFOn3tKVnZ0jooeyRCubPOIdn3Oqvc6RF4fhlPU+x0qZf6UJwoQlCdgB67nmYisXEqEUwhAJc4RR92EUywz1LSQalI0rT9Y0E+SD3yt9mI9hAWJvyFzRc7dMlTBixsSXdJ9v0hX2GFTpmg0ZsLZ83hVKttmT+Ffr/APqPWu9pJQyEqCt2HzxQ8cbjuxHOzM222hazKSBiUrChsy5YAF88v7QktdiUlTTKELUhQFSkoLLypSvKNVTau5fQ7fpBNlnBhkVArLEYncBnGoJFYtZMfTJv3QlpJCAAAAdAKdaQpXccyZiWGwvRyzgbQwBJA6eUMrGfukfy/OBNmRV5ctYJCVqTQOxZy2sbAKSO8oq6xNY6qmfzN6mCZ8lxGq0awNK6ADNyW1IIH9/SD7rkpXNQtRAQnvKfkKDmSdITqUUKDkpIyUInsS6vU8zqdYyZmO1z8alL/MfSJZR19IFkKpXPRoJSINgonxDYD66RkvGES4lEuME7xNxCp+cJLff/AGeUt+ZV7CK7ab7mLzUSOZb0ESXenVS5Yyzr7xOigSu/Zyx3UBPRzEK5yj/3ZqhyFIZzGKaTU+FIR2yxB3K0nxgKjMR8UTklRwkkMM+jRUeAZ4lXvKmKySqYT/8AEsfMiLDxLLo6KsGIFejb6xUbCFomFYlnKhIbPrDULZduK+HrunT1zkrnS1zFOpEvs8OI5qGNPdJLk1zcwulXFd6AGlTpqtDNnAJJ59mA46EQCmbMNTQvlBCVDU/XlBo1mJ3CqUJxyrVLSr8jKPQYg5PiPGIlWVJThUkKDVpnz+cELngRAbRsOrwUqA2KbXc8tvu012c1HJzA9muplJK5K8DsXxJcsWqRy8nh0Cc9RHrTblKbEokA0fSM1s1i393Sh+AP1P6wfYLqUukqSW3AYeeUa2edhUFYUqbIKyffn0MNhf0/PtCOQy8ozb8GSQLa7lmIoqqvypY+daQLIJRLSlQYgAEbEDKHp4kmFGFQSedYq9un1U+5hXb7h14Bbukl1qIYFRbnnXzg9gwzeALLPOEADf5wdISo6QbAaKsQXnXYCCJFynRCvKCZKCk0eGdnvFY1BgbMLP3eRmkjqI3RZ+XtDqdeJUGJgUlJ5DlWCrMCy5J2LRIxiZUoaH0jCUdPGGAM/N+dP8x5I+v8vGjePt1jOLll4Rgm6lB9Y0Bc/ReNVn69o9TpGAESLKFUd23iRVySj8U0DxEAlZHrlSNTXaBTDZLaLrkpFJmLpWFU2yDQ08IMPvGqRzjIwGixpBrE67AF5O/RgK+gjdQqzQTZbUUFwwG0ZmAU3OCWMwPsApXoBB3/AEeopdJGVCp0t4N7wzl8RqSDhQAdwAPaBFXzNJfF51hHyYdCS03AqXRSk+sC/u/R4eWi0KX8SniHA+UOAU/YY1VdyVVUAYaKTGFJbT5RjAMqxhIYD0iYSR9CCAkk1zidNl6fP5QDAwligaM9npEhQRm+fpGwTrWCYhwtGwT4RIY8iWo5JJ8IwDCcoy3SJJksjMEdRnHuwfIeQMEwXiOTAdWEYXJAHxA9P1hxJsiUtR31NYaKuSUUYiC/X2hOVD8Sn0GRjAVzhzeF3IQO6/nCgJDtDJ2K0RE1jRR8YYmzJwO1YAWgUpGs1EZTHnpGrVjKhlBAeYRspDZRqtTNGzUEYxqBGRHo2TGMZRQ1AMbCStR7qXiKZTKGlhTRJxGrawGFAyrpmn8HqP1jX91zQHMpRi8XVY0lLlyesFWm0EABg0Tcx+BzUUUyk+BhtYUKVREnDsTD+bd0sqxYavmIJs0xhkKbiM5mUSvTrqnJGIoCuh9oC+0A0UJgbll4R0CUkflHr+sQWpCWPcSKaCByDxOfzMCqJCid6iNVpmIqAQNMjBlrnntGDJBNWpAU6eoliotWKIRkZtCtz4l40wP/AGjCPePFLQQH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5364" name="Picture 4" descr="http://autumnangels.com/wp-content/uploads/2012/05/elderly-woman-in-wheelchair-thumb57838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1975" y="637010"/>
            <a:ext cx="2514600" cy="333375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81300" y="2474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Open, accessible, public toilets </a:t>
            </a:r>
            <a:br>
              <a:rPr lang="en-CA" b="1" dirty="0"/>
            </a:br>
            <a:r>
              <a:rPr lang="en-CA" b="1" dirty="0"/>
              <a:t>are an issue for everyone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 flipV="1">
            <a:off x="1847528" y="6858001"/>
            <a:ext cx="4248472" cy="45719"/>
          </a:xfrm>
        </p:spPr>
        <p:txBody>
          <a:bodyPr>
            <a:normAutofit fontScale="25000" lnSpcReduction="20000"/>
          </a:bodyPr>
          <a:lstStyle/>
          <a:p>
            <a:endParaRPr lang="en-CA" dirty="0"/>
          </a:p>
        </p:txBody>
      </p:sp>
      <p:pic>
        <p:nvPicPr>
          <p:cNvPr id="16" name="irc_mi" descr="http://static.guim.co.uk/sys-images/Guardian/About/General/2012/10/31/1351703355691/Mother-with-three-young-c-0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017" y="4365104"/>
            <a:ext cx="4020825" cy="2338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537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AEA63-0E31-1B46-8B80-4D99A7F48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Comic Sans MS" panose="030F0902030302020204" pitchFamily="66" charset="0"/>
              </a:rPr>
              <a:t>Two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8948-B798-9A4F-BF0D-62090ED2B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/>
          </a:p>
          <a:p>
            <a:r>
              <a:rPr lang="en-US" sz="4000" b="1" dirty="0"/>
              <a:t>Signage</a:t>
            </a:r>
            <a:r>
              <a:rPr lang="en-US" sz="3600" b="1" dirty="0"/>
              <a:t> </a:t>
            </a:r>
          </a:p>
          <a:p>
            <a:endParaRPr lang="en-US" dirty="0"/>
          </a:p>
          <a:p>
            <a:r>
              <a:rPr lang="en-US" sz="4000" b="1" dirty="0"/>
              <a:t>Porta-potties in sports fields and splash pads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8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3248-5A68-A04F-8C6A-472127CD7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902030302020204" pitchFamily="66" charset="0"/>
              </a:rPr>
              <a:t>Hidden toilets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F9CA7-51DC-9A49-8F2B-D0DF28634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23" y="1825625"/>
            <a:ext cx="10515600" cy="4351338"/>
          </a:xfrm>
        </p:spPr>
        <p:txBody>
          <a:bodyPr/>
          <a:lstStyle/>
          <a:p>
            <a:r>
              <a:rPr lang="en-US" sz="3200" b="1" dirty="0"/>
              <a:t>14 public buildings</a:t>
            </a:r>
          </a:p>
          <a:p>
            <a:endParaRPr lang="en-US" dirty="0"/>
          </a:p>
          <a:p>
            <a:r>
              <a:rPr lang="en-US" sz="3200" b="1" dirty="0"/>
              <a:t>7 commercial or other buildings</a:t>
            </a:r>
          </a:p>
          <a:p>
            <a:endParaRPr lang="en-US" b="1" dirty="0"/>
          </a:p>
          <a:p>
            <a:r>
              <a:rPr lang="en-US" sz="3200" b="1" dirty="0"/>
              <a:t>1 millions residents and 10 million tourists</a:t>
            </a:r>
          </a:p>
        </p:txBody>
      </p:sp>
    </p:spTree>
    <p:extLst>
      <p:ext uri="{BB962C8B-B14F-4D97-AF65-F5344CB8AC3E}">
        <p14:creationId xmlns:p14="http://schemas.microsoft.com/office/powerpoint/2010/main" val="391241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Signage: Make them easy to find</a:t>
            </a:r>
          </a:p>
        </p:txBody>
      </p:sp>
      <p:pic>
        <p:nvPicPr>
          <p:cNvPr id="7" name="Content Placeholder 6" descr="https://encrypted-tbn1.gstatic.com/images?q=tbn:ANd9GcRNx4nCnr2OxbDU3JHuViENYRJaq8AsE1EUohrX7qR0qPYQ34zS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576" y="1916832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https://encrypted-tbn3.gstatic.com/images?q=tbn:ANd9GcTP1oUMLkEvP-hDBMBrDxfOS5ANv2GejFhTtkRU14YSNS-8rRsV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4033" y="3789041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s://encrypted-tbn3.gstatic.com/images?q=tbn:ANd9GcQKZuxT5zCBspo3_wog9y0nt4Azt8bqEu5ats6T_deFrBhyPyGw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9617" y="407707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s://encrypted-tbn3.gstatic.com/images?q=tbn:ANd9GcQrErfGB1gMR_fcqmRJlEZKSdg8foJ579sTsXrGHVusy7jo6Vv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7929" y="2060849"/>
            <a:ext cx="37052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46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05559-4808-B04B-BC31-B70A2E61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Estimated cost (signage)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F4A54-74B9-814A-8D19-15E07732A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b="1" dirty="0"/>
              <a:t>Between $5.00 - $50.00 each</a:t>
            </a:r>
          </a:p>
          <a:p>
            <a:pPr marL="457200" lvl="1" indent="0">
              <a:buNone/>
            </a:pPr>
            <a:r>
              <a:rPr lang="en-US" sz="3200" b="1" dirty="0"/>
              <a:t>	(plus installation and maintenance)</a:t>
            </a:r>
          </a:p>
        </p:txBody>
      </p:sp>
    </p:spTree>
    <p:extLst>
      <p:ext uri="{BB962C8B-B14F-4D97-AF65-F5344CB8AC3E}">
        <p14:creationId xmlns:p14="http://schemas.microsoft.com/office/powerpoint/2010/main" val="227659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Comic Sans MS" panose="030F0902030302020204" pitchFamily="66" charset="0"/>
              </a:rPr>
              <a:t>Porta-potties at sports fields</a:t>
            </a:r>
            <a:endParaRPr lang="en-CA" dirty="0">
              <a:latin typeface="Comic Sans MS" panose="030F09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825625"/>
            <a:ext cx="6172200" cy="4351338"/>
          </a:xfrm>
        </p:spPr>
        <p:txBody>
          <a:bodyPr>
            <a:normAutofit fontScale="92500"/>
          </a:bodyPr>
          <a:lstStyle/>
          <a:p>
            <a:r>
              <a:rPr lang="en-CA" dirty="0"/>
              <a:t>Provide accessible portable toilets at ten (10) facilities - where no other toilet is available – for four months (cleaned twice a week)</a:t>
            </a:r>
          </a:p>
          <a:p>
            <a:endParaRPr lang="en-CA" dirty="0"/>
          </a:p>
          <a:p>
            <a:r>
              <a:rPr lang="en-CA" dirty="0"/>
              <a:t>Cost: less than $600 for the summer per toilet</a:t>
            </a:r>
          </a:p>
          <a:p>
            <a:endParaRPr lang="en-CA" dirty="0"/>
          </a:p>
          <a:p>
            <a:r>
              <a:rPr lang="en-CA" dirty="0"/>
              <a:t>Could be on a cost recovery basis from organized sports teams that use the fields.</a:t>
            </a:r>
          </a:p>
        </p:txBody>
      </p:sp>
      <p:pic>
        <p:nvPicPr>
          <p:cNvPr id="8" name="Content Placeholder 7" descr="Image result for soccer in Ottawa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0308">
            <a:off x="0" y="2349137"/>
            <a:ext cx="5181600" cy="2875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932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75C50-85BE-F646-BD06-77A18CA9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Comic Sans MS" panose="030F0902030302020204" pitchFamily="66" charset="0"/>
              </a:rPr>
              <a:t>Porta-potties at splash pads</a:t>
            </a:r>
            <a:endParaRPr lang="en-US" dirty="0">
              <a:latin typeface="Comic Sans MS" panose="030F0902030302020204" pitchFamily="66" charset="0"/>
            </a:endParaRPr>
          </a:p>
        </p:txBody>
      </p:sp>
      <p:pic>
        <p:nvPicPr>
          <p:cNvPr id="4" name="Content Placeholder 8" descr="http://www.capitalkids.ca/_/rsrc/1467131914616/capital-kids/brewerparksplashpadisopenforbusinessjuly72012/2012-07-08%2011.56.49.jpg?height=256&amp;width=453">
            <a:extLst>
              <a:ext uri="{FF2B5EF4-FFF2-40B4-BE49-F238E27FC236}">
                <a16:creationId xmlns:a16="http://schemas.microsoft.com/office/drawing/2014/main" id="{4880A0DA-D435-CC4E-86DB-6233C7A66A0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07" y="2332151"/>
            <a:ext cx="4330700" cy="32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59681C-4BEE-0E48-B988-5E6D2992A441}"/>
              </a:ext>
            </a:extLst>
          </p:cNvPr>
          <p:cNvSpPr txBox="1"/>
          <p:nvPr/>
        </p:nvSpPr>
        <p:spPr>
          <a:xfrm>
            <a:off x="838200" y="2083444"/>
            <a:ext cx="6189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/>
              <a:t>Provide accessible portable toilets</a:t>
            </a:r>
          </a:p>
          <a:p>
            <a:r>
              <a:rPr lang="en-CA" sz="2400" b="1" dirty="0"/>
              <a:t>(through Central Allocations) at 10 splash pads </a:t>
            </a:r>
          </a:p>
          <a:p>
            <a:r>
              <a:rPr lang="en-CA" sz="2400" b="1" dirty="0"/>
              <a:t>for four months during the summer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B353C-5A65-3748-B5F6-4A90F693D8F4}"/>
              </a:ext>
            </a:extLst>
          </p:cNvPr>
          <p:cNvSpPr txBox="1"/>
          <p:nvPr/>
        </p:nvSpPr>
        <p:spPr>
          <a:xfrm>
            <a:off x="702163" y="3429000"/>
            <a:ext cx="6561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/>
              <a:t>In locations with high density and low incomes </a:t>
            </a:r>
          </a:p>
          <a:p>
            <a:r>
              <a:rPr lang="en-CA" sz="2400" b="1" dirty="0"/>
              <a:t>as determined by the Ottawa Neighbourhood </a:t>
            </a:r>
          </a:p>
          <a:p>
            <a:r>
              <a:rPr lang="en-CA" sz="2400" b="1" dirty="0"/>
              <a:t>Survey, and as requested by communities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6A940-BC5F-B947-877C-D920AC58CFD6}"/>
              </a:ext>
            </a:extLst>
          </p:cNvPr>
          <p:cNvSpPr txBox="1"/>
          <p:nvPr/>
        </p:nvSpPr>
        <p:spPr>
          <a:xfrm>
            <a:off x="702163" y="4884516"/>
            <a:ext cx="6088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CA" sz="2400" b="1" dirty="0"/>
              <a:t>Cost: less than $600 per toilet for 4 months </a:t>
            </a:r>
          </a:p>
          <a:p>
            <a:r>
              <a:rPr lang="en-CA" sz="2400" b="1" dirty="0"/>
              <a:t>cleaned twice weekly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83983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BEDE64-E60B-4740-BFDD-408A94204B74}"/>
              </a:ext>
            </a:extLst>
          </p:cNvPr>
          <p:cNvSpPr txBox="1"/>
          <p:nvPr/>
        </p:nvSpPr>
        <p:spPr>
          <a:xfrm>
            <a:off x="2345562" y="158929"/>
            <a:ext cx="801783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omic Sans MS" panose="030F0902030302020204" pitchFamily="66" charset="0"/>
              </a:rPr>
              <a:t>Minimal budget item with </a:t>
            </a:r>
          </a:p>
          <a:p>
            <a:pPr algn="ctr"/>
            <a:r>
              <a:rPr lang="en-US" sz="4400" b="1" dirty="0">
                <a:latin typeface="Comic Sans MS" panose="030F0902030302020204" pitchFamily="66" charset="0"/>
              </a:rPr>
              <a:t>maximum impact</a:t>
            </a:r>
          </a:p>
          <a:p>
            <a:endParaRPr lang="en-US" sz="3200" b="1" dirty="0"/>
          </a:p>
          <a:p>
            <a:r>
              <a:rPr lang="en-US" sz="3200" b="1" dirty="0"/>
              <a:t>Estimated total cost: $6,462 -$12,462</a:t>
            </a:r>
          </a:p>
          <a:p>
            <a:endParaRPr lang="en-US" sz="3200" b="1" dirty="0"/>
          </a:p>
          <a:p>
            <a:r>
              <a:rPr lang="en-US" sz="2800" b="1" dirty="0"/>
              <a:t>Signage</a:t>
            </a:r>
            <a:r>
              <a:rPr lang="en-US" b="1" dirty="0"/>
              <a:t>: </a:t>
            </a:r>
            <a:r>
              <a:rPr lang="en-US" sz="2800" b="1" dirty="0"/>
              <a:t> $462 (@$22 each (average)</a:t>
            </a:r>
          </a:p>
          <a:p>
            <a:r>
              <a:rPr lang="en-US" dirty="0"/>
              <a:t> </a:t>
            </a:r>
          </a:p>
          <a:p>
            <a:r>
              <a:rPr lang="en-US" sz="2800" b="1" dirty="0"/>
              <a:t>Porta-potties in 10 splash pads - $6,000</a:t>
            </a:r>
          </a:p>
          <a:p>
            <a:endParaRPr lang="en-US" sz="2800" dirty="0"/>
          </a:p>
          <a:p>
            <a:r>
              <a:rPr lang="en-US" sz="2800" b="1" dirty="0"/>
              <a:t>Porta-potties in 10 sports fields - $6,000 (or $0, with </a:t>
            </a:r>
          </a:p>
          <a:p>
            <a:r>
              <a:rPr lang="en-US" sz="2800" b="1" dirty="0"/>
              <a:t>	 cost recovery from fees charged to teams)</a:t>
            </a:r>
          </a:p>
        </p:txBody>
      </p:sp>
    </p:spTree>
    <p:extLst>
      <p:ext uri="{BB962C8B-B14F-4D97-AF65-F5344CB8AC3E}">
        <p14:creationId xmlns:p14="http://schemas.microsoft.com/office/powerpoint/2010/main" val="542950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684</Words>
  <Application>Microsoft Macintosh PowerPoint</Application>
  <PresentationFormat>Widescreen</PresentationFormat>
  <Paragraphs>91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Wingdings</vt:lpstr>
      <vt:lpstr>Office Theme</vt:lpstr>
      <vt:lpstr>PowerPoint Presentation</vt:lpstr>
      <vt:lpstr>Open, accessible, public toilets  are an issue for everyone</vt:lpstr>
      <vt:lpstr>Two Requests</vt:lpstr>
      <vt:lpstr>Hidden toilets</vt:lpstr>
      <vt:lpstr>Signage: Make them easy to find</vt:lpstr>
      <vt:lpstr>Estimated cost (signage)</vt:lpstr>
      <vt:lpstr>Porta-potties at sports fields</vt:lpstr>
      <vt:lpstr>Porta-potties at splash pads</vt:lpstr>
      <vt:lpstr>PowerPoint Presentation</vt:lpstr>
      <vt:lpstr>Public toilet availability is not only a human dignity issue and an indicator of civilization, it is a sound economic strategy.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Open, accessible, public toilets  are an issue for everyone</dc:title>
  <dc:creator>Bessa Whitmore</dc:creator>
  <cp:lastModifiedBy>Bessa Whitmore</cp:lastModifiedBy>
  <cp:revision>14</cp:revision>
  <cp:lastPrinted>2019-11-21T15:07:32Z</cp:lastPrinted>
  <dcterms:created xsi:type="dcterms:W3CDTF">2019-11-20T01:29:23Z</dcterms:created>
  <dcterms:modified xsi:type="dcterms:W3CDTF">2019-11-21T15:12:30Z</dcterms:modified>
</cp:coreProperties>
</file>